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92" r:id="rId2"/>
    <p:sldId id="258" r:id="rId3"/>
    <p:sldId id="259" r:id="rId4"/>
    <p:sldId id="260" r:id="rId5"/>
    <p:sldId id="261" r:id="rId6"/>
    <p:sldId id="263" r:id="rId7"/>
    <p:sldId id="262" r:id="rId8"/>
    <p:sldId id="265" r:id="rId9"/>
    <p:sldId id="264" r:id="rId10"/>
    <p:sldId id="266" r:id="rId11"/>
    <p:sldId id="294" r:id="rId12"/>
    <p:sldId id="295" r:id="rId13"/>
    <p:sldId id="296" r:id="rId14"/>
    <p:sldId id="271" r:id="rId15"/>
    <p:sldId id="272" r:id="rId16"/>
    <p:sldId id="268" r:id="rId17"/>
    <p:sldId id="269" r:id="rId18"/>
    <p:sldId id="270" r:id="rId19"/>
    <p:sldId id="273" r:id="rId20"/>
    <p:sldId id="274" r:id="rId21"/>
    <p:sldId id="276" r:id="rId22"/>
    <p:sldId id="275" r:id="rId23"/>
    <p:sldId id="277" r:id="rId24"/>
    <p:sldId id="278" r:id="rId25"/>
    <p:sldId id="279" r:id="rId26"/>
    <p:sldId id="280" r:id="rId27"/>
    <p:sldId id="284" r:id="rId28"/>
    <p:sldId id="282" r:id="rId29"/>
    <p:sldId id="281" r:id="rId30"/>
    <p:sldId id="285" r:id="rId31"/>
    <p:sldId id="283" r:id="rId32"/>
    <p:sldId id="286" r:id="rId33"/>
    <p:sldId id="287" r:id="rId34"/>
    <p:sldId id="288" r:id="rId35"/>
    <p:sldId id="291" r:id="rId36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0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E397F9-20E0-444B-8B7E-571D780BEB43}" type="datetimeFigureOut">
              <a:rPr lang="ru-RU" smtClean="0"/>
              <a:pPr/>
              <a:t>13.10.2017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F57760-67E4-42CF-B1B0-1190D1FAD67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225E23-833E-4CCF-90FC-39B2102A60CE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225E23-833E-4CCF-90FC-39B2102A60CE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225E23-833E-4CCF-90FC-39B2102A60CE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10/13/2017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3.v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4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981200"/>
            <a:ext cx="8382000" cy="21336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1. ТЕХНОЛОГИЧЕСКИЙ ПРОЦЕСС ПРОИЗВОДСТВА ЭЛЕКТРОЭНЕРГИИ НА ЭЛЕКТРОСТАНЦИЯХ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382000" cy="21336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1. ТЕХНОЛОГИЧЕСКИЙ ПРОЦЕСС ПРОИЗВОДСТВА ЭЛЕКТРОЭНЕРГИИ НА ЭЛЕКТРОСТАНЦИЯХ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981200"/>
            <a:ext cx="9144000" cy="4876800"/>
          </a:xfrm>
        </p:spPr>
        <p:txBody>
          <a:bodyPr>
            <a:normAutofit fontScale="62500" lnSpcReduction="20000"/>
          </a:bodyPr>
          <a:lstStyle/>
          <a:p>
            <a:pPr marL="180000" indent="3429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5800" dirty="0" smtClean="0"/>
              <a:t>    </a:t>
            </a:r>
            <a:r>
              <a:rPr lang="ru-RU" sz="5800" dirty="0" smtClean="0">
                <a:solidFill>
                  <a:srgbClr val="0000FF"/>
                </a:solidFill>
              </a:rPr>
              <a:t>Электростанциями  (ЭС) называют электроустановки, технологические установки и относящиеся к ним сооружения, предназначенные для производства электроэнергии</a:t>
            </a:r>
          </a:p>
          <a:p>
            <a:pPr marL="180000" indent="3429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5200" dirty="0" smtClean="0"/>
              <a:t>    Состав ЭС - собственно ЭС</a:t>
            </a:r>
          </a:p>
          <a:p>
            <a:pPr marL="180000" indent="3429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5200" dirty="0" smtClean="0"/>
              <a:t>                        - электрическая подстанция (ПС)</a:t>
            </a:r>
          </a:p>
          <a:p>
            <a:pPr marL="180000" indent="3429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/>
              <a:t>                        </a:t>
            </a:r>
          </a:p>
          <a:p>
            <a:pPr>
              <a:buNone/>
            </a:pPr>
            <a:r>
              <a:rPr lang="ru-RU" dirty="0" smtClean="0"/>
              <a:t>   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6600" y="838200"/>
            <a:ext cx="5867400" cy="3810000"/>
          </a:xfrm>
        </p:spPr>
        <p:txBody>
          <a:bodyPr/>
          <a:lstStyle/>
          <a:p>
            <a:r>
              <a:rPr lang="ru-RU" sz="4000" dirty="0" smtClean="0"/>
              <a:t>гидроэлектростанции,</a:t>
            </a:r>
          </a:p>
          <a:p>
            <a:r>
              <a:rPr lang="ru-RU" sz="4000" dirty="0" smtClean="0"/>
              <a:t>тепловые,</a:t>
            </a:r>
          </a:p>
          <a:p>
            <a:r>
              <a:rPr lang="ru-RU" sz="4000" dirty="0" smtClean="0"/>
              <a:t>атомные,</a:t>
            </a:r>
          </a:p>
          <a:p>
            <a:r>
              <a:rPr lang="ru-RU" sz="4000" dirty="0" smtClean="0"/>
              <a:t>гидроаккумулирующие,</a:t>
            </a:r>
          </a:p>
          <a:p>
            <a:r>
              <a:rPr lang="ru-RU" sz="4000" dirty="0" smtClean="0"/>
              <a:t>газотурбинные</a:t>
            </a:r>
          </a:p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type="body" sz="half" idx="2"/>
          </p:nvPr>
        </p:nvSpPr>
        <p:spPr>
          <a:xfrm>
            <a:off x="228600" y="533400"/>
            <a:ext cx="3160713" cy="3505201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По виду энергетического ресурса и </a:t>
            </a:r>
            <a:r>
              <a:rPr lang="ru-RU" sz="3200" dirty="0" err="1" smtClean="0">
                <a:solidFill>
                  <a:srgbClr val="FF0000"/>
                </a:solidFill>
              </a:rPr>
              <a:t>технологичес</a:t>
            </a:r>
            <a:r>
              <a:rPr lang="ru-RU" sz="3200" dirty="0" smtClean="0">
                <a:solidFill>
                  <a:srgbClr val="FF0000"/>
                </a:solidFill>
              </a:rPr>
              <a:t>-</a:t>
            </a:r>
          </a:p>
          <a:p>
            <a:r>
              <a:rPr lang="ru-RU" sz="3200" dirty="0" smtClean="0">
                <a:solidFill>
                  <a:srgbClr val="FF0000"/>
                </a:solidFill>
              </a:rPr>
              <a:t>кому  процессу</a:t>
            </a:r>
          </a:p>
          <a:p>
            <a:r>
              <a:rPr lang="ru-RU" sz="3200" dirty="0" smtClean="0">
                <a:solidFill>
                  <a:srgbClr val="FF0000"/>
                </a:solidFill>
              </a:rPr>
              <a:t>(традиционные)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09600" y="4419600"/>
            <a:ext cx="8077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rgbClr val="0000FF"/>
                </a:solidFill>
              </a:rPr>
              <a:t>Электрические подстанции, предназначены для преобразования и распределения электроэнергии между потребителями</a:t>
            </a:r>
            <a:r>
              <a:rPr lang="ru-RU" sz="3200" dirty="0" smtClean="0">
                <a:solidFill>
                  <a:srgbClr val="0000FF"/>
                </a:solidFill>
              </a:rPr>
              <a:t>.</a:t>
            </a:r>
            <a:endParaRPr lang="ru-RU" sz="32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4900" b="1" dirty="0" smtClean="0">
                <a:solidFill>
                  <a:srgbClr val="FF0000"/>
                </a:solidFill>
              </a:rPr>
              <a:t>1.1 Гидроэлектростанции (ГЭС)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dirty="0" smtClean="0">
                <a:solidFill>
                  <a:srgbClr val="0000FF"/>
                </a:solidFill>
              </a:rPr>
              <a:t>Преобразование потенциальной энергии</a:t>
            </a:r>
          </a:p>
          <a:p>
            <a:pPr algn="ctr">
              <a:buNone/>
            </a:pPr>
            <a:r>
              <a:rPr lang="ru-RU" sz="3600" dirty="0" smtClean="0">
                <a:solidFill>
                  <a:srgbClr val="0000FF"/>
                </a:solidFill>
              </a:rPr>
              <a:t>падающей или движущейся воды в </a:t>
            </a:r>
          </a:p>
          <a:p>
            <a:pPr algn="ctr">
              <a:buNone/>
            </a:pPr>
            <a:r>
              <a:rPr lang="ru-RU" sz="3600" dirty="0" smtClean="0">
                <a:solidFill>
                  <a:srgbClr val="0000FF"/>
                </a:solidFill>
              </a:rPr>
              <a:t>электрическую. </a:t>
            </a:r>
          </a:p>
          <a:p>
            <a:pPr>
              <a:buNone/>
            </a:pPr>
            <a:r>
              <a:rPr lang="ru-RU" sz="3600" dirty="0" smtClean="0"/>
              <a:t>      Источник энергии - водные ресурсы водоемов и  рек</a:t>
            </a:r>
          </a:p>
          <a:p>
            <a:pPr>
              <a:buNone/>
            </a:pPr>
            <a:r>
              <a:rPr lang="ru-RU" sz="3600" dirty="0" smtClean="0"/>
              <a:t>    Состав ГЭС - гидроузел </a:t>
            </a:r>
          </a:p>
          <a:p>
            <a:pPr>
              <a:buNone/>
            </a:pPr>
            <a:r>
              <a:rPr lang="ru-RU" sz="3600" dirty="0" smtClean="0"/>
              <a:t>                          - электрическая подстанция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28800" y="304800"/>
            <a:ext cx="7315200" cy="635635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sz="4000" dirty="0" smtClean="0"/>
              <a:t>1) плотина, </a:t>
            </a:r>
          </a:p>
          <a:p>
            <a:pPr>
              <a:buNone/>
            </a:pPr>
            <a:r>
              <a:rPr lang="ru-RU" sz="4000" dirty="0" smtClean="0"/>
              <a:t>   2) здание электростанции с гидротурбинами и вспомогательным оборудованием, </a:t>
            </a:r>
          </a:p>
          <a:p>
            <a:pPr>
              <a:buNone/>
            </a:pPr>
            <a:r>
              <a:rPr lang="ru-RU" sz="4000" dirty="0" smtClean="0"/>
              <a:t>    3) судопропускные (шлюзы), водосбросные и рыбопропускные сооружения</a:t>
            </a:r>
            <a:endParaRPr lang="ru-RU" sz="40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304800" y="838200"/>
            <a:ext cx="914400" cy="4691063"/>
          </a:xfrm>
        </p:spPr>
        <p:txBody>
          <a:bodyPr vert="vert270">
            <a:noAutofit/>
          </a:bodyPr>
          <a:lstStyle/>
          <a:p>
            <a:pPr algn="ctr"/>
            <a:r>
              <a:rPr lang="ru-RU" sz="5400" dirty="0" smtClean="0">
                <a:solidFill>
                  <a:srgbClr val="FF0000"/>
                </a:solidFill>
              </a:rPr>
              <a:t>Гидроузел</a:t>
            </a:r>
            <a:endParaRPr lang="ru-RU" sz="5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0" y="304800"/>
            <a:ext cx="7620000" cy="635635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</a:t>
            </a:r>
          </a:p>
          <a:p>
            <a:pPr algn="ctr">
              <a:buNone/>
            </a:pPr>
            <a:r>
              <a:rPr lang="ru-RU" sz="4000" dirty="0" smtClean="0"/>
              <a:t>Основное оборудование</a:t>
            </a:r>
          </a:p>
          <a:p>
            <a:pPr>
              <a:buNone/>
            </a:pPr>
            <a:r>
              <a:rPr lang="ru-RU" sz="4000" dirty="0" smtClean="0"/>
              <a:t>1) электрические генераторы</a:t>
            </a:r>
          </a:p>
          <a:p>
            <a:pPr>
              <a:buNone/>
            </a:pPr>
            <a:r>
              <a:rPr lang="ru-RU" sz="4000" dirty="0" smtClean="0"/>
              <a:t>2) повышающие трансформаторы </a:t>
            </a:r>
          </a:p>
          <a:p>
            <a:pPr>
              <a:buNone/>
            </a:pPr>
            <a:r>
              <a:rPr lang="ru-RU" sz="4000" dirty="0" smtClean="0"/>
              <a:t>3) распределительные электрические устройства (ОРУ, генераторного напряжения).</a:t>
            </a:r>
          </a:p>
          <a:p>
            <a:pPr>
              <a:buNone/>
            </a:pPr>
            <a:r>
              <a:rPr lang="ru-RU" sz="4000" dirty="0" smtClean="0"/>
              <a:t> </a:t>
            </a:r>
            <a:endParaRPr lang="ru-RU" sz="40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304800" y="152400"/>
            <a:ext cx="914400" cy="6629400"/>
          </a:xfrm>
        </p:spPr>
        <p:txBody>
          <a:bodyPr vert="vert270">
            <a:noAutofit/>
          </a:bodyPr>
          <a:lstStyle/>
          <a:p>
            <a:pPr algn="ctr"/>
            <a:r>
              <a:rPr lang="ru-RU" sz="5400" dirty="0" smtClean="0">
                <a:solidFill>
                  <a:srgbClr val="FF0000"/>
                </a:solidFill>
              </a:rPr>
              <a:t>Электрическая часть</a:t>
            </a:r>
            <a:endParaRPr lang="ru-RU" sz="5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20000"/>
          </a:bodyPr>
          <a:lstStyle/>
          <a:p>
            <a:pPr marL="180000" indent="342900">
              <a:spcBef>
                <a:spcPts val="0"/>
              </a:spcBef>
              <a:buNone/>
            </a:pPr>
            <a:r>
              <a:rPr lang="ru-RU" sz="3900" dirty="0" smtClean="0">
                <a:solidFill>
                  <a:srgbClr val="0000FF"/>
                </a:solidFill>
              </a:rPr>
              <a:t> </a:t>
            </a:r>
          </a:p>
          <a:p>
            <a:pPr marL="180000" indent="342900" algn="ctr">
              <a:spcBef>
                <a:spcPts val="0"/>
              </a:spcBef>
              <a:buNone/>
            </a:pPr>
            <a:r>
              <a:rPr lang="ru-RU" sz="4800" dirty="0" smtClean="0">
                <a:solidFill>
                  <a:srgbClr val="0000FF"/>
                </a:solidFill>
              </a:rPr>
              <a:t>Технология производства э/</a:t>
            </a:r>
            <a:r>
              <a:rPr lang="ru-RU" sz="4800" dirty="0" err="1" smtClean="0">
                <a:solidFill>
                  <a:srgbClr val="0000FF"/>
                </a:solidFill>
              </a:rPr>
              <a:t>э</a:t>
            </a:r>
            <a:r>
              <a:rPr lang="ru-RU" sz="4800" dirty="0" smtClean="0">
                <a:solidFill>
                  <a:srgbClr val="0000FF"/>
                </a:solidFill>
              </a:rPr>
              <a:t> ГЭС</a:t>
            </a:r>
          </a:p>
          <a:p>
            <a:pPr marL="180000" indent="342900" algn="ctr">
              <a:spcBef>
                <a:spcPts val="0"/>
              </a:spcBef>
              <a:buNone/>
            </a:pPr>
            <a:endParaRPr lang="ru-RU" sz="4800" dirty="0" smtClean="0">
              <a:solidFill>
                <a:srgbClr val="0000FF"/>
              </a:solidFill>
            </a:endParaRPr>
          </a:p>
          <a:p>
            <a:pPr marL="180000" indent="342900">
              <a:spcBef>
                <a:spcPts val="0"/>
              </a:spcBef>
              <a:buNone/>
            </a:pPr>
            <a:r>
              <a:rPr lang="ru-RU" sz="3900" smtClean="0"/>
              <a:t>Напор воды, приводит в движение турбину. </a:t>
            </a:r>
            <a:r>
              <a:rPr lang="ru-RU" sz="4000" smtClean="0"/>
              <a:t>Турбина (Т) работает в паре с электрическим генератором и создает блок - </a:t>
            </a:r>
            <a:r>
              <a:rPr lang="ru-RU" sz="4000" b="1" smtClean="0">
                <a:solidFill>
                  <a:srgbClr val="0000FF"/>
                </a:solidFill>
              </a:rPr>
              <a:t>гидрогенератор</a:t>
            </a:r>
            <a:r>
              <a:rPr lang="ru-RU" sz="4000" smtClean="0"/>
              <a:t>.</a:t>
            </a:r>
          </a:p>
          <a:p>
            <a:pPr marL="180000" indent="342900">
              <a:spcBef>
                <a:spcPts val="0"/>
              </a:spcBef>
              <a:buNone/>
            </a:pPr>
            <a:r>
              <a:rPr lang="ru-RU" sz="3900" smtClean="0"/>
              <a:t>Механическая энергия (Т)преобразуется в электрическую СГ переменного тока. </a:t>
            </a:r>
          </a:p>
          <a:p>
            <a:pPr marL="180000" indent="342900">
              <a:spcBef>
                <a:spcPts val="0"/>
              </a:spcBef>
              <a:buNone/>
            </a:pPr>
            <a:r>
              <a:rPr lang="ru-RU" sz="3900" smtClean="0"/>
              <a:t>Электроэнергия генераторного напряжения преобразуется тр-рами ПС в высокое напряжение и передается по воздушным линиям электропередач (ВЛ ЛЭП).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 l="8937" t="62647" r="56872" b="8046"/>
          <a:stretch>
            <a:fillRect/>
          </a:stretch>
        </p:blipFill>
        <p:spPr bwMode="auto">
          <a:xfrm>
            <a:off x="95570" y="587300"/>
            <a:ext cx="7753030" cy="482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676400" y="2362200"/>
            <a:ext cx="7716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канал</a:t>
            </a:r>
            <a:endParaRPr lang="ru-RU" b="1" dirty="0"/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5329536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G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- генератор,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Т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- трансформатор подстанции,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С.Н.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- собственные нужды  станции,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УВБ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- уровень верхнего бьефа,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УНБ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- уровень нижнего бьефа, 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РУ 35-500кВ - распределительное устройство подстанции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705600" y="-152400"/>
            <a:ext cx="2438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Принципиальная технологическая </a:t>
            </a:r>
          </a:p>
          <a:p>
            <a:r>
              <a:rPr lang="ru-RU" sz="2400" dirty="0" smtClean="0"/>
              <a:t>схема ГЭС</a:t>
            </a:r>
            <a:endParaRPr lang="ru-RU" sz="2400" dirty="0"/>
          </a:p>
        </p:txBody>
      </p:sp>
      <p:pic>
        <p:nvPicPr>
          <p:cNvPr id="6" name="Рисунок 5"/>
          <p:cNvPicPr/>
          <p:nvPr/>
        </p:nvPicPr>
        <p:blipFill>
          <a:blip r:embed="rId2" cstate="print"/>
          <a:srcRect l="8937" t="62647" r="56872" b="8046"/>
          <a:stretch>
            <a:fillRect/>
          </a:stretch>
        </p:blipFill>
        <p:spPr bwMode="auto">
          <a:xfrm>
            <a:off x="0" y="609600"/>
            <a:ext cx="7753030" cy="482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pPr indent="457200" algn="just"/>
            <a:r>
              <a:rPr lang="ru-RU" sz="4000" b="1" dirty="0" smtClean="0">
                <a:solidFill>
                  <a:srgbClr val="0000FF"/>
                </a:solidFill>
              </a:rPr>
              <a:t>Напор воды</a:t>
            </a:r>
            <a:r>
              <a:rPr lang="ru-RU" sz="4000" b="1" dirty="0" smtClean="0"/>
              <a:t> </a:t>
            </a:r>
            <a:r>
              <a:rPr lang="ru-RU" sz="4000" dirty="0" smtClean="0"/>
              <a:t>создается за счет разности уровней верхнего и нижнего бьефов. (</a:t>
            </a:r>
            <a:r>
              <a:rPr lang="ru-RU" sz="2800" dirty="0" smtClean="0"/>
              <a:t>Напор-разность геодезических высот</a:t>
            </a:r>
            <a:r>
              <a:rPr lang="ru-RU" sz="4000" dirty="0" smtClean="0"/>
              <a:t>)</a:t>
            </a:r>
          </a:p>
          <a:p>
            <a:pPr indent="457200" algn="just"/>
            <a:r>
              <a:rPr lang="ru-RU" sz="4000" dirty="0" smtClean="0"/>
              <a:t>Водная поверхность перед плотиной водохранилища создает верхний уровень (</a:t>
            </a:r>
            <a:r>
              <a:rPr lang="ru-RU" sz="4000" b="1" dirty="0" smtClean="0">
                <a:solidFill>
                  <a:srgbClr val="0000FF"/>
                </a:solidFill>
              </a:rPr>
              <a:t>бьеф</a:t>
            </a:r>
            <a:r>
              <a:rPr lang="ru-RU" sz="4000" dirty="0" smtClean="0">
                <a:solidFill>
                  <a:srgbClr val="0000FF"/>
                </a:solidFill>
              </a:rPr>
              <a:t>)</a:t>
            </a:r>
            <a:r>
              <a:rPr lang="ru-RU" sz="4000" dirty="0" smtClean="0"/>
              <a:t>.</a:t>
            </a:r>
          </a:p>
          <a:p>
            <a:pPr indent="457200" algn="just"/>
            <a:r>
              <a:rPr lang="ru-RU" sz="4000" dirty="0" smtClean="0"/>
              <a:t>В теле плотины сооружаются каналы для прохождения воды на нижний уровень.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533400"/>
            <a:ext cx="87630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Мощность станции 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600" dirty="0" smtClean="0"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где Н - напор воды, м </a:t>
            </a:r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      </a:t>
            </a:r>
            <a:r>
              <a:rPr lang="en-US" sz="36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Q</a:t>
            </a:r>
            <a:r>
              <a:rPr lang="ru-RU" sz="36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 - производительности агрегатов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     то есть расход воды, м</a:t>
            </a:r>
            <a:r>
              <a:rPr kumimoji="0" lang="ru-RU" sz="36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/с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49" name="Object 1"/>
          <p:cNvGraphicFramePr>
            <a:graphicFrameLocks noChangeAspect="1"/>
          </p:cNvGraphicFramePr>
          <p:nvPr/>
        </p:nvGraphicFramePr>
        <p:xfrm>
          <a:off x="2873375" y="1257300"/>
          <a:ext cx="2690516" cy="876300"/>
        </p:xfrm>
        <a:graphic>
          <a:graphicData uri="http://schemas.openxmlformats.org/presentationml/2006/ole">
            <p:oleObj spid="_x0000_s2049" name="Формула" r:id="rId3" imgW="634680" imgH="203040" progId="Equation.3">
              <p:embed/>
            </p:oleObj>
          </a:graphicData>
        </a:graphic>
      </p:graphicFrame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393413"/>
            <a:ext cx="572464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						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274638"/>
            <a:ext cx="3000396" cy="2940048"/>
          </a:xfrm>
        </p:spPr>
        <p:txBody>
          <a:bodyPr>
            <a:normAutofit/>
          </a:bodyPr>
          <a:lstStyle/>
          <a:p>
            <a:r>
              <a:rPr lang="ru-RU" dirty="0" err="1" smtClean="0"/>
              <a:t>Саяно</a:t>
            </a:r>
            <a:r>
              <a:rPr lang="ru-RU" dirty="0" smtClean="0"/>
              <a:t>-</a:t>
            </a:r>
            <a:br>
              <a:rPr lang="ru-RU" dirty="0" smtClean="0"/>
            </a:br>
            <a:r>
              <a:rPr lang="ru-RU" dirty="0" err="1" smtClean="0"/>
              <a:t>Шушенская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>ГЭС</a:t>
            </a:r>
            <a:endParaRPr lang="ru-RU" dirty="0"/>
          </a:p>
        </p:txBody>
      </p:sp>
      <p:pic>
        <p:nvPicPr>
          <p:cNvPr id="4" name="Содержимое 3" descr="СШ схема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810000" y="67088"/>
            <a:ext cx="5334032" cy="664620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Водохранилище СШ ГЭС</a:t>
            </a:r>
            <a:endParaRPr lang="ru-RU" dirty="0"/>
          </a:p>
        </p:txBody>
      </p:sp>
      <p:pic>
        <p:nvPicPr>
          <p:cNvPr id="4" name="Содержимое 3" descr="ssh0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61680" y="1447800"/>
            <a:ext cx="7246189" cy="480060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То же с левого берега</a:t>
            </a:r>
            <a:endParaRPr lang="ru-RU" dirty="0"/>
          </a:p>
        </p:txBody>
      </p:sp>
      <p:pic>
        <p:nvPicPr>
          <p:cNvPr id="4" name="Содержимое 3" descr="ssh0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84325" y="1447800"/>
            <a:ext cx="7200900" cy="4800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" y="304801"/>
            <a:ext cx="8686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 smtClean="0"/>
          </a:p>
          <a:p>
            <a:r>
              <a:rPr lang="ru-RU" sz="3600" dirty="0" smtClean="0"/>
              <a:t>Проблемы строительства ГЭС </a:t>
            </a:r>
          </a:p>
          <a:p>
            <a:r>
              <a:rPr lang="ru-RU" sz="3600" dirty="0" smtClean="0"/>
              <a:t>1) экология</a:t>
            </a:r>
          </a:p>
          <a:p>
            <a:r>
              <a:rPr lang="ru-RU" sz="3600" dirty="0" smtClean="0"/>
              <a:t>(судоходство на равнинных реках, орошение земель, водоснабжение городов, рыбоводство и другие)</a:t>
            </a:r>
          </a:p>
          <a:p>
            <a:r>
              <a:rPr lang="ru-RU" sz="3600" dirty="0" smtClean="0"/>
              <a:t>2) комплексное  решение (</a:t>
            </a:r>
            <a:r>
              <a:rPr lang="ru-RU" sz="3600" dirty="0" err="1" smtClean="0"/>
              <a:t>гос</a:t>
            </a:r>
            <a:r>
              <a:rPr lang="ru-RU" sz="3600" dirty="0" smtClean="0"/>
              <a:t>. границы, количество не одной реке и т.д.)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" y="304801"/>
            <a:ext cx="86868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 smtClean="0"/>
          </a:p>
          <a:p>
            <a:r>
              <a:rPr lang="ru-RU" sz="3600" dirty="0" smtClean="0"/>
              <a:t>Преимущества ГЭС</a:t>
            </a:r>
          </a:p>
          <a:p>
            <a:r>
              <a:rPr lang="ru-RU" sz="3600" dirty="0" smtClean="0"/>
              <a:t>1)Низкая себестоимость Э/Э по сравнению с ТЭЦ</a:t>
            </a:r>
          </a:p>
          <a:p>
            <a:r>
              <a:rPr lang="ru-RU" sz="3600" dirty="0" smtClean="0"/>
              <a:t>2)Меньший экологический урон</a:t>
            </a:r>
          </a:p>
          <a:p>
            <a:r>
              <a:rPr lang="ru-RU" sz="3600" dirty="0" smtClean="0"/>
              <a:t>3) Простота технологического процесса</a:t>
            </a:r>
          </a:p>
          <a:p>
            <a:r>
              <a:rPr lang="ru-RU" sz="3600" dirty="0" smtClean="0"/>
              <a:t>4) Хорошие условия для автоматизации процессов</a:t>
            </a:r>
          </a:p>
          <a:p>
            <a:r>
              <a:rPr lang="ru-RU" sz="3600" dirty="0" smtClean="0"/>
              <a:t>5) </a:t>
            </a:r>
            <a:r>
              <a:rPr lang="ru-RU" sz="3600" dirty="0" err="1" smtClean="0"/>
              <a:t>К.п.д</a:t>
            </a:r>
            <a:r>
              <a:rPr lang="ru-RU" sz="3600" smtClean="0"/>
              <a:t> </a:t>
            </a:r>
            <a:r>
              <a:rPr lang="ru-RU" sz="3600" smtClean="0">
                <a:sym typeface="Symbol"/>
              </a:rPr>
              <a:t>(85-90)%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4900" b="1" dirty="0" smtClean="0">
                <a:solidFill>
                  <a:srgbClr val="FF0000"/>
                </a:solidFill>
              </a:rPr>
              <a:t>1.2 Гидроаккумулирующие электростанции (ГАЭС)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pPr marL="180000" indent="342900" algn="just">
              <a:spcBef>
                <a:spcPts val="0"/>
              </a:spcBef>
              <a:buNone/>
            </a:pPr>
            <a:r>
              <a:rPr lang="ru-RU" sz="3600" dirty="0" smtClean="0"/>
              <a:t>Особенности: </a:t>
            </a:r>
          </a:p>
          <a:p>
            <a:pPr marL="180000" indent="342900" algn="just">
              <a:spcBef>
                <a:spcPts val="0"/>
              </a:spcBef>
              <a:buNone/>
            </a:pPr>
            <a:r>
              <a:rPr lang="ru-RU" sz="3600" dirty="0" smtClean="0"/>
              <a:t>1) - верхний и нижний бассейны с необходимым перепадом высот;</a:t>
            </a:r>
          </a:p>
          <a:p>
            <a:pPr marL="180000" indent="342900" algn="just"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 algn="just">
              <a:spcBef>
                <a:spcPts val="0"/>
              </a:spcBef>
              <a:buNone/>
            </a:pPr>
            <a:r>
              <a:rPr lang="ru-RU" sz="3600" dirty="0" smtClean="0"/>
              <a:t>2) обратимые гидрогенераторы, работающие как в генераторном так и двигательном режимах.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14400" y="4201180"/>
            <a:ext cx="7696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Принципиальная технологическая схема ГАЭС</a:t>
            </a:r>
            <a:endParaRPr lang="ru-RU" sz="2800" dirty="0"/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685800"/>
            <a:ext cx="8923116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04800"/>
            <a:ext cx="9144000" cy="6324600"/>
          </a:xfrm>
        </p:spPr>
        <p:txBody>
          <a:bodyPr/>
          <a:lstStyle/>
          <a:p>
            <a:pPr marL="180000" indent="342900">
              <a:spcBef>
                <a:spcPts val="0"/>
              </a:spcBef>
              <a:buNone/>
            </a:pPr>
            <a:r>
              <a:rPr lang="ru-RU" sz="3600" dirty="0" smtClean="0"/>
              <a:t>Генераторный режим применяется в период максимальных нагрузок  в энергосистеме для выравнивания графика нагрузки.</a:t>
            </a:r>
          </a:p>
          <a:p>
            <a:pPr marL="180000" indent="342900">
              <a:spcBef>
                <a:spcPts val="0"/>
              </a:spcBef>
              <a:buNone/>
            </a:pPr>
            <a:r>
              <a:rPr lang="ru-RU" sz="3600" dirty="0" smtClean="0"/>
              <a:t>Двигательный режим  - при  минимальных.  Турбины переводятся в насосный режим и  насосы перекачивают воду из нижнего бассейна в верхний.</a:t>
            </a:r>
          </a:p>
          <a:p>
            <a:pPr marL="180000" indent="342900">
              <a:spcBef>
                <a:spcPts val="0"/>
              </a:spcBef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4800" b="1" dirty="0" smtClean="0"/>
              <a:t> </a:t>
            </a:r>
            <a:r>
              <a:rPr lang="ru-RU" sz="4900" b="1" dirty="0" smtClean="0">
                <a:solidFill>
                  <a:srgbClr val="FF0000"/>
                </a:solidFill>
              </a:rPr>
              <a:t>1.3</a:t>
            </a:r>
            <a:r>
              <a:rPr lang="ru-RU" sz="4900" b="1" dirty="0" smtClean="0"/>
              <a:t> </a:t>
            </a:r>
            <a:r>
              <a:rPr lang="ru-RU" sz="4900" b="1" dirty="0" smtClean="0">
                <a:solidFill>
                  <a:srgbClr val="FF0000"/>
                </a:solidFill>
              </a:rPr>
              <a:t>Тепловые электростанции (ТЭС)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>
          <a:xfrm>
            <a:off x="304800" y="1143000"/>
            <a:ext cx="1066800" cy="5334000"/>
          </a:xfrm>
        </p:spPr>
        <p:txBody>
          <a:bodyPr vert="vert270">
            <a:normAutofit/>
          </a:bodyPr>
          <a:lstStyle/>
          <a:p>
            <a:pPr marL="180000" indent="0">
              <a:spcBef>
                <a:spcPts val="0"/>
              </a:spcBef>
              <a:buNone/>
            </a:pPr>
            <a:r>
              <a:rPr lang="ru-RU" sz="5400" dirty="0" smtClean="0">
                <a:solidFill>
                  <a:srgbClr val="0000FF"/>
                </a:solidFill>
              </a:rPr>
              <a:t>По назначению</a:t>
            </a:r>
          </a:p>
          <a:p>
            <a:pPr marL="180000" indent="342900" algn="just">
              <a:spcBef>
                <a:spcPts val="0"/>
              </a:spcBef>
              <a:buNone/>
            </a:pPr>
            <a:endParaRPr lang="ru-RU" sz="36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1371600" y="2209800"/>
            <a:ext cx="7772400" cy="3962400"/>
          </a:xfrm>
        </p:spPr>
        <p:txBody>
          <a:bodyPr>
            <a:noAutofit/>
          </a:bodyPr>
          <a:lstStyle/>
          <a:p>
            <a:pPr marL="144000" indent="514350">
              <a:spcBef>
                <a:spcPts val="600"/>
              </a:spcBef>
              <a:buAutoNum type="arabicParenR"/>
            </a:pPr>
            <a:r>
              <a:rPr lang="ru-RU" sz="3600" dirty="0" smtClean="0"/>
              <a:t>Конденсационные (КЭС) для производства э/</a:t>
            </a:r>
            <a:r>
              <a:rPr lang="ru-RU" sz="3600" dirty="0" err="1" smtClean="0"/>
              <a:t>э</a:t>
            </a:r>
            <a:endParaRPr lang="ru-RU" sz="3600" dirty="0" smtClean="0"/>
          </a:p>
          <a:p>
            <a:pPr marL="144000" indent="514350">
              <a:spcBef>
                <a:spcPts val="600"/>
              </a:spcBef>
              <a:buAutoNum type="arabicParenR"/>
            </a:pPr>
            <a:r>
              <a:rPr lang="ru-RU" sz="3600" dirty="0" smtClean="0"/>
              <a:t> Теплофикационные (ТЭС) - для производства э/</a:t>
            </a:r>
            <a:r>
              <a:rPr lang="ru-RU" sz="3600" dirty="0" err="1" smtClean="0"/>
              <a:t>э</a:t>
            </a:r>
            <a:r>
              <a:rPr lang="ru-RU" sz="3600" dirty="0" smtClean="0"/>
              <a:t> и тепла, отработанное  тепло применяется в промышленных  и  бытовых целях.</a:t>
            </a:r>
          </a:p>
          <a:p>
            <a:pPr marL="514350" indent="-514350">
              <a:buNone/>
            </a:pP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76200" y="228600"/>
            <a:ext cx="8915400" cy="6629400"/>
          </a:xfrm>
        </p:spPr>
        <p:txBody>
          <a:bodyPr>
            <a:normAutofit/>
          </a:bodyPr>
          <a:lstStyle/>
          <a:p>
            <a:pPr marL="180000" indent="342900" algn="just">
              <a:spcBef>
                <a:spcPts val="0"/>
              </a:spcBef>
              <a:buNone/>
            </a:pPr>
            <a:r>
              <a:rPr lang="ru-RU" sz="3600" b="1" dirty="0" smtClean="0">
                <a:solidFill>
                  <a:srgbClr val="0000FF"/>
                </a:solidFill>
              </a:rPr>
              <a:t>Принцип работы ТЭС</a:t>
            </a:r>
          </a:p>
          <a:p>
            <a:pPr marL="180000" indent="342900" algn="just">
              <a:spcBef>
                <a:spcPts val="0"/>
              </a:spcBef>
              <a:buNone/>
            </a:pPr>
            <a:endParaRPr lang="ru-RU" sz="3600" b="1" dirty="0" smtClean="0">
              <a:solidFill>
                <a:srgbClr val="0000FF"/>
              </a:solidFill>
            </a:endParaRPr>
          </a:p>
          <a:p>
            <a:pPr marL="180000" indent="342900" algn="just">
              <a:spcBef>
                <a:spcPts val="0"/>
              </a:spcBef>
              <a:buNone/>
            </a:pPr>
            <a:r>
              <a:rPr lang="ru-RU" sz="3600" dirty="0" smtClean="0"/>
              <a:t> Превращение химической энергии сжигаемого топлива в энергию водяного пара, который приводит в движение паровую турбину. </a:t>
            </a:r>
          </a:p>
          <a:p>
            <a:pPr marL="180000" indent="342900" algn="just">
              <a:spcBef>
                <a:spcPts val="0"/>
              </a:spcBef>
              <a:buNone/>
            </a:pPr>
            <a:r>
              <a:rPr lang="ru-RU" sz="3600" dirty="0" smtClean="0"/>
              <a:t>Механическая энергия турбины преобразуется в электрическую. </a:t>
            </a:r>
          </a:p>
          <a:p>
            <a:pPr marL="180000" indent="342900" algn="just">
              <a:spcBef>
                <a:spcPts val="0"/>
              </a:spcBef>
              <a:buNone/>
            </a:pPr>
            <a:r>
              <a:rPr lang="ru-RU" sz="3600" dirty="0" smtClean="0"/>
              <a:t>Паровую турбину соединяют с СГ и объединяют в блок называемый </a:t>
            </a:r>
            <a:r>
              <a:rPr lang="ru-RU" sz="3600" b="1" dirty="0" smtClean="0">
                <a:solidFill>
                  <a:srgbClr val="0000FF"/>
                </a:solidFill>
              </a:rPr>
              <a:t>турбоагрегат</a:t>
            </a:r>
            <a:r>
              <a:rPr lang="ru-RU" sz="3600" dirty="0" smtClean="0"/>
              <a:t>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629400"/>
          </a:xfrm>
        </p:spPr>
        <p:txBody>
          <a:bodyPr>
            <a:normAutofit lnSpcReduction="10000"/>
          </a:bodyPr>
          <a:lstStyle/>
          <a:p>
            <a:pPr marL="180000" indent="342900">
              <a:spcBef>
                <a:spcPts val="0"/>
              </a:spcBef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КЭС – ГРЭС </a:t>
            </a:r>
          </a:p>
          <a:p>
            <a:pPr marL="180000" indent="342900">
              <a:spcBef>
                <a:spcPts val="0"/>
              </a:spcBef>
              <a:buNone/>
            </a:pPr>
            <a:r>
              <a:rPr lang="ru-RU" dirty="0" smtClean="0"/>
              <a:t>(государственная районная электростанция).</a:t>
            </a:r>
            <a:r>
              <a:rPr lang="ru-RU" sz="3600" dirty="0" smtClean="0"/>
              <a:t> </a:t>
            </a:r>
          </a:p>
          <a:p>
            <a:pPr marL="180000" indent="342900">
              <a:spcBef>
                <a:spcPts val="0"/>
              </a:spcBef>
              <a:buNone/>
            </a:pPr>
            <a:r>
              <a:rPr lang="ru-RU" sz="3600" dirty="0" smtClean="0"/>
              <a:t>Особенности:</a:t>
            </a:r>
          </a:p>
          <a:p>
            <a:pPr marL="180000" indent="342900">
              <a:spcBef>
                <a:spcPts val="0"/>
              </a:spcBef>
              <a:buFontTx/>
              <a:buChar char="-"/>
            </a:pPr>
            <a:r>
              <a:rPr lang="ru-RU" sz="3600" b="1" dirty="0" smtClean="0">
                <a:solidFill>
                  <a:srgbClr val="0000FF"/>
                </a:solidFill>
              </a:rPr>
              <a:t>С</a:t>
            </a:r>
            <a:r>
              <a:rPr lang="ru-RU" sz="3600" dirty="0" smtClean="0"/>
              <a:t>ооружаются вдали от потребителей электроэнергии, но вблизи месторождений сырья. </a:t>
            </a:r>
          </a:p>
          <a:p>
            <a:pPr marL="180000" indent="342900">
              <a:spcBef>
                <a:spcPts val="0"/>
              </a:spcBef>
              <a:buFontTx/>
              <a:buChar char="-"/>
            </a:pPr>
            <a:r>
              <a:rPr lang="ru-RU" sz="3600" b="1" dirty="0" smtClean="0">
                <a:solidFill>
                  <a:srgbClr val="0000FF"/>
                </a:solidFill>
              </a:rPr>
              <a:t>М</a:t>
            </a:r>
            <a:r>
              <a:rPr lang="ru-RU" sz="3600" dirty="0" smtClean="0"/>
              <a:t>ощность значительная. Мощность энергоблоков КЭС составляет Р=(200-800) МВт, самые крупные  до 4000МВт.</a:t>
            </a:r>
          </a:p>
          <a:p>
            <a:pPr marL="180000" indent="342900">
              <a:spcBef>
                <a:spcPts val="0"/>
              </a:spcBef>
              <a:buNone/>
            </a:pPr>
            <a:r>
              <a:rPr lang="ru-RU" sz="3600" dirty="0" smtClean="0"/>
              <a:t>- </a:t>
            </a:r>
            <a:r>
              <a:rPr lang="ru-RU" sz="3600" b="1" dirty="0" smtClean="0">
                <a:solidFill>
                  <a:srgbClr val="0000FF"/>
                </a:solidFill>
              </a:rPr>
              <a:t>П</a:t>
            </a:r>
            <a:r>
              <a:rPr lang="ru-RU" sz="3600" dirty="0" smtClean="0"/>
              <a:t>ередача значительной мощности на дальние расстояния выполняется на высоких и сверхвысоких напряжениях (500, 750, 1050) кВ.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 marL="180000" indent="34290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4000" b="1" dirty="0" smtClean="0">
                <a:solidFill>
                  <a:srgbClr val="0000FF"/>
                </a:solidFill>
              </a:rPr>
              <a:t> Технико-экономические преимущества КЭС:</a:t>
            </a:r>
          </a:p>
          <a:p>
            <a:pPr marL="180000" indent="34290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rgbClr val="FF0000"/>
                </a:solidFill>
              </a:rPr>
              <a:t>1) </a:t>
            </a:r>
            <a:r>
              <a:rPr lang="ru-RU" dirty="0" smtClean="0"/>
              <a:t>строится по блочному принципу, каждый энергоблок может работать самостоятельно; </a:t>
            </a:r>
          </a:p>
          <a:p>
            <a:pPr marL="180000" indent="34290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rgbClr val="FF0000"/>
                </a:solidFill>
              </a:rPr>
              <a:t>2) </a:t>
            </a:r>
            <a:r>
              <a:rPr lang="ru-RU" dirty="0" smtClean="0"/>
              <a:t>простая система паропроводов дает возможность применения пара высоких и сверхвысоких давлений;</a:t>
            </a:r>
          </a:p>
          <a:p>
            <a:pPr marL="180000" indent="34290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rgbClr val="FF0000"/>
                </a:solidFill>
              </a:rPr>
              <a:t>3) </a:t>
            </a:r>
            <a:r>
              <a:rPr lang="ru-RU" dirty="0" smtClean="0"/>
              <a:t>более простая технологическая схема;</a:t>
            </a:r>
          </a:p>
          <a:p>
            <a:pPr marL="180000" indent="34290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rgbClr val="FF0000"/>
                </a:solidFill>
              </a:rPr>
              <a:t>4) </a:t>
            </a:r>
            <a:r>
              <a:rPr lang="ru-RU" dirty="0" smtClean="0"/>
              <a:t>высокая надежность без установки резервного оборудование;</a:t>
            </a:r>
          </a:p>
          <a:p>
            <a:pPr marL="180000" indent="34290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rgbClr val="FF0000"/>
                </a:solidFill>
              </a:rPr>
              <a:t>5) </a:t>
            </a:r>
            <a:r>
              <a:rPr lang="ru-RU" dirty="0" smtClean="0"/>
              <a:t>соответственно снижаются затраты на сооружение и монтаж оборудования;</a:t>
            </a:r>
          </a:p>
          <a:p>
            <a:pPr marL="180000" indent="34290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rgbClr val="FF0000"/>
                </a:solidFill>
              </a:rPr>
              <a:t>6) </a:t>
            </a:r>
            <a:r>
              <a:rPr lang="ru-RU" dirty="0" smtClean="0"/>
              <a:t>удобство расширения станции.</a:t>
            </a:r>
          </a:p>
          <a:p>
            <a:pPr marL="180000" indent="342900">
              <a:spcBef>
                <a:spcPts val="0"/>
              </a:spcBef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5562600" y="0"/>
            <a:ext cx="3581400" cy="6858000"/>
          </a:xfrm>
        </p:spPr>
        <p:txBody>
          <a:bodyPr>
            <a:normAutofit fontScale="40000" lnSpcReduction="20000"/>
          </a:bodyPr>
          <a:lstStyle/>
          <a:p>
            <a:pPr marL="180000" indent="0">
              <a:spcBef>
                <a:spcPts val="0"/>
              </a:spcBef>
              <a:buNone/>
            </a:pPr>
            <a:endParaRPr lang="ru-RU" sz="5500" dirty="0" smtClean="0"/>
          </a:p>
          <a:p>
            <a:pPr marL="180000" indent="0">
              <a:spcBef>
                <a:spcPts val="0"/>
              </a:spcBef>
              <a:buNone/>
            </a:pPr>
            <a:r>
              <a:rPr lang="ru-RU" sz="5500" b="1" dirty="0" smtClean="0">
                <a:solidFill>
                  <a:srgbClr val="0000FF"/>
                </a:solidFill>
              </a:rPr>
              <a:t>1</a:t>
            </a:r>
            <a:r>
              <a:rPr lang="ru-RU" sz="5500" dirty="0" smtClean="0"/>
              <a:t> - склад топлива и система топливоподачи </a:t>
            </a:r>
          </a:p>
          <a:p>
            <a:pPr marL="180000" indent="0">
              <a:spcBef>
                <a:spcPts val="0"/>
              </a:spcBef>
              <a:buNone/>
            </a:pPr>
            <a:r>
              <a:rPr lang="ru-RU" sz="5500" b="1" dirty="0" smtClean="0">
                <a:solidFill>
                  <a:srgbClr val="0000FF"/>
                </a:solidFill>
              </a:rPr>
              <a:t>2</a:t>
            </a:r>
            <a:r>
              <a:rPr lang="ru-RU" sz="5500" dirty="0" smtClean="0"/>
              <a:t> - система топливоприготовления</a:t>
            </a:r>
          </a:p>
          <a:p>
            <a:pPr marL="180000" indent="0">
              <a:spcBef>
                <a:spcPts val="0"/>
              </a:spcBef>
              <a:buNone/>
            </a:pPr>
            <a:r>
              <a:rPr lang="ru-RU" sz="5500" b="1" dirty="0" smtClean="0">
                <a:solidFill>
                  <a:srgbClr val="0000FF"/>
                </a:solidFill>
              </a:rPr>
              <a:t>3</a:t>
            </a:r>
            <a:r>
              <a:rPr lang="ru-RU" sz="5500" dirty="0" smtClean="0"/>
              <a:t> - котел </a:t>
            </a:r>
          </a:p>
          <a:p>
            <a:pPr marL="180000" indent="0">
              <a:spcBef>
                <a:spcPts val="0"/>
              </a:spcBef>
              <a:buNone/>
            </a:pPr>
            <a:r>
              <a:rPr lang="ru-RU" sz="5500" b="1" dirty="0" smtClean="0">
                <a:solidFill>
                  <a:srgbClr val="0000FF"/>
                </a:solidFill>
              </a:rPr>
              <a:t>4</a:t>
            </a:r>
            <a:r>
              <a:rPr lang="ru-RU" sz="5500" dirty="0" smtClean="0"/>
              <a:t> - турбина </a:t>
            </a:r>
          </a:p>
          <a:p>
            <a:pPr marL="180000" indent="0">
              <a:spcBef>
                <a:spcPts val="0"/>
              </a:spcBef>
              <a:buNone/>
            </a:pPr>
            <a:r>
              <a:rPr lang="ru-RU" sz="5500" b="1" dirty="0" smtClean="0">
                <a:solidFill>
                  <a:srgbClr val="0000FF"/>
                </a:solidFill>
              </a:rPr>
              <a:t>5</a:t>
            </a:r>
            <a:r>
              <a:rPr lang="ru-RU" sz="5500" dirty="0" smtClean="0"/>
              <a:t>- конденсатор </a:t>
            </a:r>
          </a:p>
          <a:p>
            <a:pPr marL="180000" indent="0">
              <a:spcBef>
                <a:spcPts val="0"/>
              </a:spcBef>
              <a:buNone/>
            </a:pPr>
            <a:r>
              <a:rPr lang="ru-RU" sz="5500" b="1" dirty="0" smtClean="0">
                <a:solidFill>
                  <a:srgbClr val="0000FF"/>
                </a:solidFill>
              </a:rPr>
              <a:t>6</a:t>
            </a:r>
            <a:r>
              <a:rPr lang="ru-RU" sz="5500" dirty="0" smtClean="0"/>
              <a:t> - циркуляционный насос </a:t>
            </a:r>
          </a:p>
          <a:p>
            <a:pPr marL="180000" indent="0">
              <a:spcBef>
                <a:spcPts val="0"/>
              </a:spcBef>
              <a:buNone/>
            </a:pPr>
            <a:r>
              <a:rPr lang="ru-RU" sz="5500" b="1" dirty="0" smtClean="0">
                <a:solidFill>
                  <a:srgbClr val="0000FF"/>
                </a:solidFill>
              </a:rPr>
              <a:t>7</a:t>
            </a:r>
            <a:r>
              <a:rPr lang="ru-RU" sz="5500" dirty="0" smtClean="0"/>
              <a:t> - конденсатный насос </a:t>
            </a:r>
          </a:p>
          <a:p>
            <a:pPr marL="180000" indent="0">
              <a:spcBef>
                <a:spcPts val="0"/>
              </a:spcBef>
              <a:buNone/>
            </a:pPr>
            <a:r>
              <a:rPr lang="ru-RU" sz="5500" b="1" dirty="0" smtClean="0">
                <a:solidFill>
                  <a:srgbClr val="0000FF"/>
                </a:solidFill>
              </a:rPr>
              <a:t>8</a:t>
            </a:r>
            <a:r>
              <a:rPr lang="ru-RU" sz="5500" dirty="0" smtClean="0"/>
              <a:t> - питательный насос </a:t>
            </a:r>
          </a:p>
          <a:p>
            <a:pPr marL="180000" indent="0">
              <a:spcBef>
                <a:spcPts val="0"/>
              </a:spcBef>
              <a:buNone/>
            </a:pPr>
            <a:r>
              <a:rPr lang="ru-RU" sz="5500" b="1" dirty="0" smtClean="0">
                <a:solidFill>
                  <a:srgbClr val="0000FF"/>
                </a:solidFill>
              </a:rPr>
              <a:t>9</a:t>
            </a:r>
            <a:r>
              <a:rPr lang="ru-RU" sz="5500" dirty="0" smtClean="0"/>
              <a:t> - горелки котла </a:t>
            </a:r>
          </a:p>
          <a:p>
            <a:pPr marL="180000" indent="0">
              <a:spcBef>
                <a:spcPts val="0"/>
              </a:spcBef>
              <a:buNone/>
            </a:pPr>
            <a:r>
              <a:rPr lang="ru-RU" sz="5500" b="1" dirty="0" smtClean="0">
                <a:solidFill>
                  <a:srgbClr val="0000FF"/>
                </a:solidFill>
              </a:rPr>
              <a:t>10</a:t>
            </a:r>
            <a:r>
              <a:rPr lang="ru-RU" sz="5500" dirty="0" smtClean="0"/>
              <a:t> - вентилятор </a:t>
            </a:r>
          </a:p>
          <a:p>
            <a:pPr marL="180000" indent="0">
              <a:spcBef>
                <a:spcPts val="0"/>
              </a:spcBef>
              <a:buNone/>
            </a:pPr>
            <a:r>
              <a:rPr lang="ru-RU" sz="5500" b="1" dirty="0" smtClean="0">
                <a:solidFill>
                  <a:srgbClr val="0000FF"/>
                </a:solidFill>
              </a:rPr>
              <a:t>11</a:t>
            </a:r>
            <a:r>
              <a:rPr lang="ru-RU" sz="5500" dirty="0" smtClean="0"/>
              <a:t> - дымосос</a:t>
            </a:r>
          </a:p>
          <a:p>
            <a:pPr marL="180000" indent="0">
              <a:spcBef>
                <a:spcPts val="0"/>
              </a:spcBef>
              <a:buNone/>
            </a:pPr>
            <a:r>
              <a:rPr lang="ru-RU" sz="5500" b="1" dirty="0" smtClean="0">
                <a:solidFill>
                  <a:srgbClr val="0000FF"/>
                </a:solidFill>
              </a:rPr>
              <a:t>12</a:t>
            </a:r>
            <a:r>
              <a:rPr lang="ru-RU" sz="5500" dirty="0" smtClean="0"/>
              <a:t> - воздухоподогреватель</a:t>
            </a:r>
          </a:p>
          <a:p>
            <a:pPr marL="180000" indent="0">
              <a:spcBef>
                <a:spcPts val="0"/>
              </a:spcBef>
              <a:buNone/>
            </a:pPr>
            <a:r>
              <a:rPr lang="ru-RU" sz="5500" b="1" dirty="0" smtClean="0">
                <a:solidFill>
                  <a:srgbClr val="0000FF"/>
                </a:solidFill>
              </a:rPr>
              <a:t>13</a:t>
            </a:r>
            <a:r>
              <a:rPr lang="ru-RU" sz="5500" dirty="0" smtClean="0"/>
              <a:t> - водяной экономайзер </a:t>
            </a:r>
            <a:r>
              <a:rPr lang="ru-RU" sz="5500" b="1" dirty="0" smtClean="0">
                <a:solidFill>
                  <a:srgbClr val="0000FF"/>
                </a:solidFill>
              </a:rPr>
              <a:t>14</a:t>
            </a:r>
            <a:r>
              <a:rPr lang="ru-RU" sz="5500" dirty="0" smtClean="0"/>
              <a:t> - водонагреватель низкого давления </a:t>
            </a:r>
          </a:p>
          <a:p>
            <a:pPr marL="180000" indent="0">
              <a:spcBef>
                <a:spcPts val="0"/>
              </a:spcBef>
              <a:buNone/>
            </a:pPr>
            <a:r>
              <a:rPr lang="ru-RU" sz="5500" b="1" dirty="0" smtClean="0">
                <a:solidFill>
                  <a:srgbClr val="0000FF"/>
                </a:solidFill>
              </a:rPr>
              <a:t>15</a:t>
            </a:r>
            <a:r>
              <a:rPr lang="ru-RU" sz="5500" dirty="0" smtClean="0"/>
              <a:t> - деаэратор </a:t>
            </a:r>
          </a:p>
          <a:p>
            <a:pPr marL="180000" indent="0">
              <a:spcBef>
                <a:spcPts val="0"/>
              </a:spcBef>
              <a:buNone/>
            </a:pPr>
            <a:r>
              <a:rPr lang="ru-RU" sz="5500" b="1" dirty="0" smtClean="0">
                <a:solidFill>
                  <a:srgbClr val="0000FF"/>
                </a:solidFill>
              </a:rPr>
              <a:t>16</a:t>
            </a:r>
            <a:r>
              <a:rPr lang="ru-RU" sz="5500" dirty="0" smtClean="0"/>
              <a:t> - водонагреватель высокого давления</a:t>
            </a:r>
          </a:p>
          <a:p>
            <a:pPr marL="180000" indent="342900">
              <a:spcBef>
                <a:spcPts val="0"/>
              </a:spcBef>
            </a:pP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>
            <a:off x="0" y="0"/>
            <a:ext cx="5562600" cy="6858000"/>
          </a:xfrm>
        </p:spPr>
        <p:txBody>
          <a:bodyPr/>
          <a:lstStyle/>
          <a:p>
            <a:pPr marL="180000" algn="ctr">
              <a:spcBef>
                <a:spcPts val="0"/>
              </a:spcBef>
            </a:pPr>
            <a:r>
              <a:rPr lang="ru-RU" sz="2000" dirty="0" smtClean="0"/>
              <a:t>Принципиальная технологическая </a:t>
            </a:r>
          </a:p>
          <a:p>
            <a:pPr marL="180000" algn="ctr">
              <a:spcBef>
                <a:spcPts val="0"/>
              </a:spcBef>
            </a:pPr>
            <a:r>
              <a:rPr lang="ru-RU" sz="2000" dirty="0" smtClean="0"/>
              <a:t>схема энергоблока КЭС</a:t>
            </a:r>
          </a:p>
          <a:p>
            <a:endParaRPr lang="ru-RU" dirty="0"/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26" y="838200"/>
            <a:ext cx="5591174" cy="5871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629400"/>
          </a:xfrm>
        </p:spPr>
        <p:txBody>
          <a:bodyPr/>
          <a:lstStyle/>
          <a:p>
            <a:pPr marL="180000" indent="342900">
              <a:spcBef>
                <a:spcPts val="0"/>
              </a:spcBef>
              <a:buNone/>
            </a:pPr>
            <a:r>
              <a:rPr lang="ru-RU" sz="3600" b="1" dirty="0" smtClean="0">
                <a:solidFill>
                  <a:srgbClr val="0000FF"/>
                </a:solidFill>
              </a:rPr>
              <a:t>Технологические системы КЭС: </a:t>
            </a:r>
          </a:p>
          <a:p>
            <a:pPr marL="180000" indent="342900"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>
              <a:spcBef>
                <a:spcPts val="0"/>
              </a:spcBef>
              <a:buNone/>
            </a:pPr>
            <a:r>
              <a:rPr lang="ru-RU" sz="3600" dirty="0" smtClean="0">
                <a:solidFill>
                  <a:srgbClr val="FF0000"/>
                </a:solidFill>
              </a:rPr>
              <a:t>1) </a:t>
            </a:r>
            <a:r>
              <a:rPr lang="ru-RU" sz="3600" dirty="0" smtClean="0"/>
              <a:t>топливоподачи; </a:t>
            </a:r>
          </a:p>
          <a:p>
            <a:pPr marL="180000" indent="342900">
              <a:spcBef>
                <a:spcPts val="0"/>
              </a:spcBef>
              <a:buNone/>
            </a:pPr>
            <a:r>
              <a:rPr lang="ru-RU" sz="3600" dirty="0" smtClean="0">
                <a:solidFill>
                  <a:srgbClr val="FF0000"/>
                </a:solidFill>
              </a:rPr>
              <a:t>2) </a:t>
            </a:r>
            <a:r>
              <a:rPr lang="ru-RU" sz="3600" dirty="0" smtClean="0"/>
              <a:t>топливоприготовления; </a:t>
            </a:r>
          </a:p>
          <a:p>
            <a:pPr marL="180000" indent="342900">
              <a:spcBef>
                <a:spcPts val="0"/>
              </a:spcBef>
              <a:buNone/>
            </a:pPr>
            <a:r>
              <a:rPr lang="ru-RU" sz="3600" dirty="0" smtClean="0">
                <a:solidFill>
                  <a:srgbClr val="FF0000"/>
                </a:solidFill>
              </a:rPr>
              <a:t>3) </a:t>
            </a:r>
            <a:r>
              <a:rPr lang="ru-RU" sz="3600" dirty="0" smtClean="0"/>
              <a:t>основного пароводяного контура с парогенератором и турбиной;</a:t>
            </a:r>
          </a:p>
          <a:p>
            <a:pPr marL="180000" indent="342900">
              <a:spcBef>
                <a:spcPts val="0"/>
              </a:spcBef>
              <a:buNone/>
            </a:pPr>
            <a:r>
              <a:rPr lang="ru-RU" sz="3600" dirty="0" smtClean="0">
                <a:solidFill>
                  <a:srgbClr val="FF0000"/>
                </a:solidFill>
              </a:rPr>
              <a:t>4) </a:t>
            </a:r>
            <a:r>
              <a:rPr lang="ru-RU" sz="3600" dirty="0" smtClean="0"/>
              <a:t>водоподготовки;</a:t>
            </a:r>
          </a:p>
          <a:p>
            <a:pPr marL="180000" indent="342900">
              <a:spcBef>
                <a:spcPts val="0"/>
              </a:spcBef>
              <a:buNone/>
            </a:pPr>
            <a:r>
              <a:rPr lang="ru-RU" sz="3600" dirty="0" smtClean="0">
                <a:solidFill>
                  <a:srgbClr val="FF0000"/>
                </a:solidFill>
              </a:rPr>
              <a:t>5) </a:t>
            </a:r>
            <a:r>
              <a:rPr lang="ru-RU" sz="3600" dirty="0" smtClean="0"/>
              <a:t>циркуляционного водоснабжения, золоулавливания; </a:t>
            </a:r>
          </a:p>
          <a:p>
            <a:pPr marL="180000" indent="342900">
              <a:spcBef>
                <a:spcPts val="0"/>
              </a:spcBef>
              <a:buNone/>
            </a:pPr>
            <a:r>
              <a:rPr lang="ru-RU" sz="3600" dirty="0" smtClean="0">
                <a:solidFill>
                  <a:srgbClr val="FF0000"/>
                </a:solidFill>
              </a:rPr>
              <a:t>6) </a:t>
            </a:r>
            <a:r>
              <a:rPr lang="ru-RU" sz="3600" dirty="0" smtClean="0"/>
              <a:t>золоудаления;</a:t>
            </a:r>
          </a:p>
          <a:p>
            <a:pPr marL="180000" indent="342900">
              <a:spcBef>
                <a:spcPts val="0"/>
              </a:spcBef>
              <a:buNone/>
            </a:pPr>
            <a:r>
              <a:rPr lang="ru-RU" sz="3600" dirty="0" smtClean="0">
                <a:solidFill>
                  <a:srgbClr val="FF0000"/>
                </a:solidFill>
              </a:rPr>
              <a:t>7) </a:t>
            </a:r>
            <a:r>
              <a:rPr lang="ru-RU" sz="3600" dirty="0" smtClean="0"/>
              <a:t>электрической станции.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629400"/>
          </a:xfrm>
        </p:spPr>
        <p:txBody>
          <a:bodyPr>
            <a:normAutofit/>
          </a:bodyPr>
          <a:lstStyle/>
          <a:p>
            <a:pPr marL="180000" indent="45720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600" b="1" dirty="0" smtClean="0">
                <a:solidFill>
                  <a:srgbClr val="0000FF"/>
                </a:solidFill>
              </a:rPr>
              <a:t>Главные недостатки КЭС: </a:t>
            </a:r>
          </a:p>
          <a:p>
            <a:pPr marL="180000" indent="45720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rgbClr val="FF0000"/>
                </a:solidFill>
              </a:rPr>
              <a:t>1) </a:t>
            </a:r>
            <a:r>
              <a:rPr lang="ru-RU" dirty="0" smtClean="0"/>
              <a:t>Постоянное и возрастающее загрязнение атмосферы (пыль, зола, тепло, сжигание кислорода и образованием двуокиси углерода), </a:t>
            </a:r>
          </a:p>
          <a:p>
            <a:pPr marL="180000" indent="45720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/>
              <a:t>дополнительные электромагнитные излучения,</a:t>
            </a:r>
          </a:p>
          <a:p>
            <a:pPr marL="180000" indent="45720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/>
              <a:t>химический состав воздуха;</a:t>
            </a:r>
          </a:p>
          <a:p>
            <a:pPr marL="180000" indent="45720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rgbClr val="FF0000"/>
                </a:solidFill>
              </a:rPr>
              <a:t>2) </a:t>
            </a:r>
            <a:r>
              <a:rPr lang="ru-RU" dirty="0" smtClean="0"/>
              <a:t>Загрязнение гидросферы промышленными стоками теплой воды. </a:t>
            </a:r>
          </a:p>
          <a:p>
            <a:pPr marL="180000" indent="45720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rgbClr val="FF0000"/>
                </a:solidFill>
              </a:rPr>
              <a:t>3) </a:t>
            </a:r>
            <a:r>
              <a:rPr lang="ru-RU" dirty="0" smtClean="0"/>
              <a:t>Литосфера - большие площади под захоронение  золовых отходов и под разработку ископаемых, под  ВЛ ЛЭП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629400"/>
          </a:xfrm>
        </p:spPr>
        <p:txBody>
          <a:bodyPr>
            <a:normAutofit/>
          </a:bodyPr>
          <a:lstStyle/>
          <a:p>
            <a:pPr marL="180000" indent="45720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600" b="1" dirty="0" smtClean="0">
                <a:solidFill>
                  <a:srgbClr val="0000FF"/>
                </a:solidFill>
              </a:rPr>
              <a:t>Теплофикационные электростанции - теплоэлектроцентрали (ТЭЦ). </a:t>
            </a:r>
          </a:p>
          <a:p>
            <a:pPr marL="180000" indent="45720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600" dirty="0" smtClean="0"/>
              <a:t>Отработанное тепло применяется в промышленных и бытовых целях для отопления, горячего водоснабжения, кондиционирования. </a:t>
            </a:r>
          </a:p>
          <a:p>
            <a:pPr marL="180000" indent="45720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600" dirty="0" smtClean="0"/>
              <a:t>ТЭЦ сооружаются в непосредственной близости от потребителей</a:t>
            </a:r>
          </a:p>
          <a:p>
            <a:pPr marL="180000" indent="457200">
              <a:lnSpc>
                <a:spcPct val="110000"/>
              </a:lnSpc>
              <a:spcBef>
                <a:spcPts val="0"/>
              </a:spcBef>
              <a:buNone/>
            </a:pPr>
            <a:endParaRPr lang="ru-RU" sz="3600" b="1" dirty="0" smtClean="0">
              <a:solidFill>
                <a:srgbClr val="0000FF"/>
              </a:solidFill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одержимое 9"/>
          <p:cNvSpPr>
            <a:spLocks noGrp="1"/>
          </p:cNvSpPr>
          <p:nvPr>
            <p:ph idx="4294967295"/>
          </p:nvPr>
        </p:nvSpPr>
        <p:spPr>
          <a:xfrm>
            <a:off x="0" y="304800"/>
            <a:ext cx="8991600" cy="6553200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914400" y="5638800"/>
            <a:ext cx="746760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Принципиальная технологическая схема ТЭЦ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1 - сетевой насос, 2 - сетевой водонагреватель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4822" name="Object 6"/>
          <p:cNvGraphicFramePr>
            <a:graphicFrameLocks noChangeAspect="1"/>
          </p:cNvGraphicFramePr>
          <p:nvPr/>
        </p:nvGraphicFramePr>
        <p:xfrm>
          <a:off x="1295400" y="0"/>
          <a:ext cx="6477000" cy="5683633"/>
        </p:xfrm>
        <a:graphic>
          <a:graphicData uri="http://schemas.openxmlformats.org/presentationml/2006/ole">
            <p:oleObj spid="_x0000_s34822" name="Visio" r:id="rId3" imgW="4780547" imgH="4231266" progId="Visio.Drawing.11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629400"/>
          </a:xfrm>
        </p:spPr>
        <p:txBody>
          <a:bodyPr>
            <a:normAutofit fontScale="85000" lnSpcReduction="20000"/>
          </a:bodyPr>
          <a:lstStyle/>
          <a:p>
            <a:pPr marL="144000" indent="4572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600" b="1" dirty="0" smtClean="0">
                <a:solidFill>
                  <a:srgbClr val="0000FF"/>
                </a:solidFill>
              </a:rPr>
              <a:t>Преимущества ТЭЦ </a:t>
            </a:r>
          </a:p>
          <a:p>
            <a:pPr marL="144000" indent="4572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600" dirty="0" smtClean="0"/>
              <a:t>эффективность ТЭЦ гораздо выше КЭС</a:t>
            </a:r>
          </a:p>
          <a:p>
            <a:pPr marL="144000" indent="4572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600" dirty="0" smtClean="0"/>
              <a:t>возможность применения генераторного напряжения (ГРУ) для подключаемой нагрузки, </a:t>
            </a:r>
          </a:p>
          <a:p>
            <a:pPr marL="144000" indent="4572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600" dirty="0" smtClean="0"/>
              <a:t> избыток мощности на высоких напряжениях можно выдавать в энергосистему, </a:t>
            </a:r>
          </a:p>
          <a:p>
            <a:pPr marL="144000" indent="4572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600" b="1" dirty="0" smtClean="0">
                <a:solidFill>
                  <a:srgbClr val="0000FF"/>
                </a:solidFill>
              </a:rPr>
              <a:t>Недостатки ТЭЦ по сравнению с КЭС</a:t>
            </a:r>
          </a:p>
          <a:p>
            <a:pPr marL="144000" indent="4572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600" dirty="0" smtClean="0"/>
              <a:t>количество оборудования и специфика станции требует большой мощности на собственные нужды, чем на КЭС. </a:t>
            </a:r>
          </a:p>
          <a:p>
            <a:pPr marL="144000" indent="4572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600" b="1" dirty="0" smtClean="0">
                <a:solidFill>
                  <a:srgbClr val="0000FF"/>
                </a:solidFill>
              </a:rPr>
              <a:t>Основное отличие ТЭЦ от КЭС </a:t>
            </a:r>
            <a:r>
              <a:rPr lang="ru-RU" sz="3600" dirty="0" smtClean="0"/>
              <a:t>заключается в специфике пароводяного контура и структуре выдачи мощности. </a:t>
            </a:r>
          </a:p>
          <a:p>
            <a:pPr marL="180000" indent="457200">
              <a:lnSpc>
                <a:spcPct val="110000"/>
              </a:lnSpc>
              <a:spcBef>
                <a:spcPts val="0"/>
              </a:spcBef>
              <a:buNone/>
            </a:pPr>
            <a:endParaRPr lang="ru-RU" sz="3600" b="1" dirty="0" smtClean="0">
              <a:solidFill>
                <a:srgbClr val="0000FF"/>
              </a:solidFill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sz="4900" b="1" dirty="0" smtClean="0">
                <a:solidFill>
                  <a:srgbClr val="FF0000"/>
                </a:solidFill>
              </a:rPr>
              <a:t>1.4  Атомные электростанции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867400"/>
          </a:xfrm>
        </p:spPr>
        <p:txBody>
          <a:bodyPr>
            <a:normAutofit lnSpcReduction="10000"/>
          </a:bodyPr>
          <a:lstStyle/>
          <a:p>
            <a:pPr marL="180000" indent="342900">
              <a:spcBef>
                <a:spcPts val="0"/>
              </a:spcBef>
              <a:buNone/>
            </a:pPr>
            <a:r>
              <a:rPr lang="ru-RU" dirty="0" smtClean="0"/>
              <a:t>Используют тепловую энергию ядерных реакций  расщепления урана под действием тепловых нейтронов. </a:t>
            </a:r>
          </a:p>
          <a:p>
            <a:pPr marL="180000" indent="342900">
              <a:spcBef>
                <a:spcPts val="0"/>
              </a:spcBef>
              <a:buNone/>
            </a:pPr>
            <a:r>
              <a:rPr lang="ru-RU" dirty="0" smtClean="0"/>
              <a:t>Один из основных узлов АЭС это ядерный реактор.</a:t>
            </a:r>
          </a:p>
          <a:p>
            <a:pPr marL="180000" indent="342900">
              <a:spcBef>
                <a:spcPts val="0"/>
              </a:spcBef>
              <a:buNone/>
            </a:pPr>
            <a:r>
              <a:rPr lang="ru-RU" dirty="0" smtClean="0"/>
              <a:t>Применяются топливо уран </a:t>
            </a:r>
            <a:r>
              <a:rPr lang="en-US" dirty="0" smtClean="0"/>
              <a:t>U</a:t>
            </a:r>
            <a:r>
              <a:rPr lang="ru-RU" dirty="0" smtClean="0"/>
              <a:t>-235, теплоноситель отводящий тепло из реактора и замедлитель нейтронов.</a:t>
            </a:r>
          </a:p>
          <a:p>
            <a:pPr marL="180000" indent="342900"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0000FF"/>
                </a:solidFill>
              </a:rPr>
              <a:t>Типы реакторов</a:t>
            </a:r>
            <a:r>
              <a:rPr lang="ru-RU" dirty="0" smtClean="0"/>
              <a:t>: ВВЭР (</a:t>
            </a:r>
            <a:r>
              <a:rPr lang="ru-RU" dirty="0" err="1" smtClean="0"/>
              <a:t>водо-водяной</a:t>
            </a:r>
            <a:r>
              <a:rPr lang="ru-RU" dirty="0" smtClean="0"/>
              <a:t> энергетический, </a:t>
            </a:r>
            <a:r>
              <a:rPr lang="ru-RU" dirty="0" err="1" smtClean="0"/>
              <a:t>вода+вода</a:t>
            </a:r>
            <a:r>
              <a:rPr lang="ru-RU" dirty="0" smtClean="0"/>
              <a:t>)</a:t>
            </a:r>
          </a:p>
          <a:p>
            <a:pPr marL="180000" indent="342900">
              <a:spcBef>
                <a:spcPts val="0"/>
              </a:spcBef>
              <a:buNone/>
            </a:pPr>
            <a:r>
              <a:rPr lang="ru-RU" dirty="0" smtClean="0"/>
              <a:t>РБМК (реактор большой мощности канальный, </a:t>
            </a:r>
            <a:r>
              <a:rPr lang="ru-RU" dirty="0" err="1" smtClean="0"/>
              <a:t>вода+графит</a:t>
            </a:r>
            <a:r>
              <a:rPr lang="ru-RU" dirty="0" smtClean="0"/>
              <a:t>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0" y="609600"/>
            <a:ext cx="3733800" cy="6248400"/>
          </a:xfrm>
        </p:spPr>
        <p:txBody>
          <a:bodyPr>
            <a:normAutofit lnSpcReduction="10000"/>
          </a:bodyPr>
          <a:lstStyle/>
          <a:p>
            <a:r>
              <a:rPr lang="ru-RU" sz="2800" b="1" dirty="0" smtClean="0">
                <a:solidFill>
                  <a:srgbClr val="0000FF"/>
                </a:solidFill>
              </a:rPr>
              <a:t>1</a:t>
            </a:r>
            <a:r>
              <a:rPr lang="ru-RU" sz="2800" dirty="0" smtClean="0"/>
              <a:t> - реактор </a:t>
            </a:r>
          </a:p>
          <a:p>
            <a:r>
              <a:rPr lang="ru-RU" sz="2800" b="1" dirty="0" smtClean="0">
                <a:solidFill>
                  <a:srgbClr val="0000FF"/>
                </a:solidFill>
              </a:rPr>
              <a:t>2</a:t>
            </a:r>
            <a:r>
              <a:rPr lang="ru-RU" sz="2800" dirty="0" smtClean="0"/>
              <a:t> - парогенератор</a:t>
            </a:r>
          </a:p>
          <a:p>
            <a:r>
              <a:rPr lang="ru-RU" sz="2800" b="1" dirty="0" smtClean="0">
                <a:solidFill>
                  <a:srgbClr val="0000FF"/>
                </a:solidFill>
              </a:rPr>
              <a:t>3</a:t>
            </a:r>
            <a:r>
              <a:rPr lang="ru-RU" sz="2800" dirty="0" smtClean="0"/>
              <a:t> - турбина </a:t>
            </a:r>
          </a:p>
          <a:p>
            <a:r>
              <a:rPr lang="ru-RU" sz="2800" b="1" dirty="0" smtClean="0">
                <a:solidFill>
                  <a:srgbClr val="0000FF"/>
                </a:solidFill>
              </a:rPr>
              <a:t>4</a:t>
            </a:r>
            <a:r>
              <a:rPr lang="ru-RU" sz="2800" dirty="0" smtClean="0"/>
              <a:t> – генератор</a:t>
            </a:r>
          </a:p>
          <a:p>
            <a:r>
              <a:rPr lang="ru-RU" sz="2800" b="1" dirty="0" smtClean="0">
                <a:solidFill>
                  <a:srgbClr val="0000FF"/>
                </a:solidFill>
              </a:rPr>
              <a:t>5</a:t>
            </a:r>
            <a:r>
              <a:rPr lang="ru-RU" sz="2800" dirty="0" smtClean="0"/>
              <a:t> – трансформатор</a:t>
            </a:r>
          </a:p>
          <a:p>
            <a:r>
              <a:rPr lang="ru-RU" sz="2800" b="1" dirty="0" smtClean="0">
                <a:solidFill>
                  <a:srgbClr val="0000FF"/>
                </a:solidFill>
              </a:rPr>
              <a:t>6</a:t>
            </a:r>
            <a:r>
              <a:rPr lang="ru-RU" sz="2800" dirty="0" smtClean="0"/>
              <a:t> - конденсатор турбины, </a:t>
            </a:r>
          </a:p>
          <a:p>
            <a:r>
              <a:rPr lang="ru-RU" sz="2800" b="1" dirty="0" smtClean="0">
                <a:solidFill>
                  <a:srgbClr val="0000FF"/>
                </a:solidFill>
              </a:rPr>
              <a:t>7</a:t>
            </a:r>
            <a:r>
              <a:rPr lang="ru-RU" sz="2800" dirty="0" smtClean="0"/>
              <a:t> - конденсатный (питательный) насос</a:t>
            </a:r>
          </a:p>
          <a:p>
            <a:r>
              <a:rPr lang="ru-RU" sz="2800" b="1" dirty="0" smtClean="0">
                <a:solidFill>
                  <a:srgbClr val="0000FF"/>
                </a:solidFill>
              </a:rPr>
              <a:t>8</a:t>
            </a:r>
            <a:r>
              <a:rPr lang="ru-RU" sz="2800" dirty="0" smtClean="0"/>
              <a:t> - главный циркуляционный насос, </a:t>
            </a:r>
          </a:p>
          <a:p>
            <a:r>
              <a:rPr lang="ru-RU" sz="2800" b="1" dirty="0" smtClean="0">
                <a:solidFill>
                  <a:srgbClr val="0000FF"/>
                </a:solidFill>
              </a:rPr>
              <a:t>С.Н. </a:t>
            </a:r>
            <a:r>
              <a:rPr lang="ru-RU" sz="2800" dirty="0" smtClean="0"/>
              <a:t>- собственные нужды АЭС</a:t>
            </a:r>
          </a:p>
          <a:p>
            <a:endParaRPr lang="ru-RU" dirty="0"/>
          </a:p>
        </p:txBody>
      </p:sp>
      <p:graphicFrame>
        <p:nvGraphicFramePr>
          <p:cNvPr id="41985" name="Object 1"/>
          <p:cNvGraphicFramePr>
            <a:graphicFrameLocks noChangeAspect="1"/>
          </p:cNvGraphicFramePr>
          <p:nvPr>
            <p:ph idx="1"/>
          </p:nvPr>
        </p:nvGraphicFramePr>
        <p:xfrm>
          <a:off x="3200400" y="685800"/>
          <a:ext cx="5943600" cy="5180150"/>
        </p:xfrm>
        <a:graphic>
          <a:graphicData uri="http://schemas.openxmlformats.org/presentationml/2006/ole">
            <p:oleObj spid="_x0000_s41985" name="Visio" r:id="rId3" imgW="3336758" imgH="2908883" progId="Visio.Drawing.11">
              <p:embed/>
            </p:oleObj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0" y="0"/>
            <a:ext cx="8991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00FF"/>
                </a:solidFill>
              </a:rPr>
              <a:t>Принципиальная технологическая схема АЭС с реактором ВВЭР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629400"/>
          </a:xfrm>
        </p:spPr>
        <p:txBody>
          <a:bodyPr>
            <a:normAutofit/>
          </a:bodyPr>
          <a:lstStyle/>
          <a:p>
            <a:pPr marL="180000" indent="342900">
              <a:spcBef>
                <a:spcPts val="0"/>
              </a:spcBef>
              <a:buNone/>
            </a:pPr>
            <a:r>
              <a:rPr lang="ru-RU" dirty="0" smtClean="0"/>
              <a:t>   АЭС выполняются по блочному принципу.</a:t>
            </a:r>
          </a:p>
          <a:p>
            <a:pPr marL="180000" indent="342900">
              <a:spcBef>
                <a:spcPts val="0"/>
              </a:spcBef>
              <a:buNone/>
            </a:pPr>
            <a:r>
              <a:rPr lang="ru-RU" dirty="0" smtClean="0"/>
              <a:t>Блок один реактор и два турбоагрегата </a:t>
            </a:r>
          </a:p>
          <a:p>
            <a:pPr marL="180000" indent="342900">
              <a:spcBef>
                <a:spcPts val="0"/>
              </a:spcBef>
              <a:buNone/>
            </a:pPr>
            <a:r>
              <a:rPr lang="ru-RU" dirty="0" smtClean="0"/>
              <a:t>или один реактор и один турбоагрегат.</a:t>
            </a:r>
          </a:p>
          <a:p>
            <a:pPr marL="180000" indent="342900">
              <a:spcBef>
                <a:spcPts val="0"/>
              </a:spcBef>
              <a:buNone/>
            </a:pPr>
            <a:endParaRPr lang="ru-RU" b="1" dirty="0" smtClean="0">
              <a:solidFill>
                <a:srgbClr val="0000FF"/>
              </a:solidFill>
            </a:endParaRPr>
          </a:p>
          <a:p>
            <a:pPr marL="180000" indent="342900"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0000FF"/>
                </a:solidFill>
              </a:rPr>
              <a:t>Преимущества АЭС :</a:t>
            </a:r>
            <a:r>
              <a:rPr lang="ru-RU" dirty="0" smtClean="0"/>
              <a:t> </a:t>
            </a:r>
          </a:p>
          <a:p>
            <a:pPr marL="180000" indent="342900">
              <a:spcBef>
                <a:spcPts val="0"/>
              </a:spcBef>
              <a:buFontTx/>
              <a:buChar char="-"/>
            </a:pPr>
            <a:r>
              <a:rPr lang="ru-RU" dirty="0" smtClean="0"/>
              <a:t>отсутствие дымовых газов, </a:t>
            </a:r>
          </a:p>
          <a:p>
            <a:pPr marL="180000" indent="342900">
              <a:spcBef>
                <a:spcPts val="0"/>
              </a:spcBef>
              <a:buFontTx/>
              <a:buChar char="-"/>
            </a:pPr>
            <a:r>
              <a:rPr lang="ru-RU" dirty="0" smtClean="0"/>
              <a:t>отходов в виде золы и шлаков. </a:t>
            </a:r>
          </a:p>
          <a:p>
            <a:pPr marL="180000" indent="342900">
              <a:spcBef>
                <a:spcPts val="0"/>
              </a:spcBef>
              <a:buFontTx/>
              <a:buChar char="-"/>
            </a:pPr>
            <a:endParaRPr lang="ru-RU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629400"/>
          </a:xfrm>
        </p:spPr>
        <p:txBody>
          <a:bodyPr>
            <a:normAutofit/>
          </a:bodyPr>
          <a:lstStyle/>
          <a:p>
            <a:pPr marL="180000" indent="342900">
              <a:spcBef>
                <a:spcPts val="0"/>
              </a:spcBef>
              <a:buNone/>
            </a:pPr>
            <a:r>
              <a:rPr lang="ru-RU" sz="3600" b="1" dirty="0" smtClean="0">
                <a:solidFill>
                  <a:srgbClr val="0000FF"/>
                </a:solidFill>
              </a:rPr>
              <a:t>Отрицательные воздействия АЭС на экологию </a:t>
            </a:r>
            <a:r>
              <a:rPr lang="ru-RU" dirty="0" smtClean="0"/>
              <a:t>:</a:t>
            </a:r>
          </a:p>
          <a:p>
            <a:pPr marL="180000" indent="342900">
              <a:spcBef>
                <a:spcPts val="0"/>
              </a:spcBef>
              <a:buFontTx/>
              <a:buChar char="-"/>
            </a:pPr>
            <a:r>
              <a:rPr lang="ru-RU" sz="3600" dirty="0" smtClean="0"/>
              <a:t>при захоронении отходов,</a:t>
            </a:r>
          </a:p>
          <a:p>
            <a:pPr marL="180000" indent="342900">
              <a:spcBef>
                <a:spcPts val="0"/>
              </a:spcBef>
              <a:buFontTx/>
              <a:buChar char="-"/>
            </a:pPr>
            <a:r>
              <a:rPr lang="ru-RU" sz="3600" dirty="0" smtClean="0"/>
              <a:t>сбросах радиоактивной воды</a:t>
            </a:r>
          </a:p>
          <a:p>
            <a:pPr marL="180000" indent="342900">
              <a:spcBef>
                <a:spcPts val="0"/>
              </a:spcBef>
              <a:buFontTx/>
              <a:buChar char="-"/>
            </a:pPr>
            <a:r>
              <a:rPr lang="ru-RU" sz="3600" dirty="0" smtClean="0"/>
              <a:t>значительных расходах воды на охлаждение и пар</a:t>
            </a:r>
          </a:p>
          <a:p>
            <a:pPr marL="180000" indent="342900">
              <a:spcBef>
                <a:spcPts val="0"/>
              </a:spcBef>
              <a:buFontTx/>
              <a:buChar char="-"/>
            </a:pPr>
            <a:r>
              <a:rPr lang="ru-RU" sz="3600" dirty="0" smtClean="0"/>
              <a:t>радиоактивных выбросов  при авариях</a:t>
            </a:r>
          </a:p>
          <a:p>
            <a:pPr marL="180000" indent="342900">
              <a:spcBef>
                <a:spcPts val="0"/>
              </a:spcBef>
              <a:buFontTx/>
              <a:buChar char="-"/>
            </a:pPr>
            <a:r>
              <a:rPr lang="ru-RU" sz="3600" dirty="0" smtClean="0"/>
              <a:t>при отчуждении санитарных зоны вокруг станции.</a:t>
            </a:r>
          </a:p>
          <a:p>
            <a:pPr marL="180000" indent="342900">
              <a:spcBef>
                <a:spcPts val="0"/>
              </a:spcBef>
              <a:buNone/>
            </a:pPr>
            <a:r>
              <a:rPr lang="ru-RU" b="1" dirty="0" smtClean="0"/>
              <a:t>Значительные экономически затраты на сооружение АЭС по сравнению с другими станциями и на производство сырья</a:t>
            </a:r>
            <a:r>
              <a:rPr lang="ru-RU" dirty="0" smtClean="0"/>
              <a:t>. </a:t>
            </a:r>
          </a:p>
          <a:p>
            <a:pPr marL="180000" indent="342900">
              <a:spcBef>
                <a:spcPts val="0"/>
              </a:spcBef>
              <a:buNone/>
            </a:pPr>
            <a:endParaRPr lang="ru-RU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50838"/>
            <a:ext cx="9144000" cy="63976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sz="4900" b="1" dirty="0" smtClean="0">
                <a:solidFill>
                  <a:srgbClr val="FF0000"/>
                </a:solidFill>
              </a:rPr>
              <a:t>1.5  Газотурбинные электростанции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638800"/>
          </a:xfrm>
        </p:spPr>
        <p:txBody>
          <a:bodyPr/>
          <a:lstStyle/>
          <a:p>
            <a:pPr marL="180000" indent="342900">
              <a:spcBef>
                <a:spcPts val="0"/>
              </a:spcBef>
              <a:buNone/>
            </a:pPr>
            <a:r>
              <a:rPr lang="ru-RU" dirty="0" smtClean="0"/>
              <a:t> </a:t>
            </a:r>
            <a:r>
              <a:rPr lang="ru-RU" sz="3600" b="1" dirty="0" smtClean="0">
                <a:solidFill>
                  <a:srgbClr val="0000FF"/>
                </a:solidFill>
              </a:rPr>
              <a:t>Принцип работы</a:t>
            </a:r>
          </a:p>
          <a:p>
            <a:pPr marL="180000" indent="342900">
              <a:spcBef>
                <a:spcPts val="0"/>
              </a:spcBef>
              <a:buNone/>
            </a:pPr>
            <a:r>
              <a:rPr lang="ru-RU" sz="3600" dirty="0" smtClean="0"/>
              <a:t>Топливо (газ, дизельное горючее) подается в камеру сгорания, куда нагнетается сжатый воздух. </a:t>
            </a:r>
          </a:p>
          <a:p>
            <a:pPr marL="180000" indent="342900">
              <a:spcBef>
                <a:spcPts val="0"/>
              </a:spcBef>
              <a:buNone/>
            </a:pPr>
            <a:r>
              <a:rPr lang="ru-RU" sz="3600" dirty="0" smtClean="0"/>
              <a:t>Полученное тепло приводит в движение газовую турбину, синхронный генератор и компрессор, для сжатого воздуха. </a:t>
            </a:r>
          </a:p>
          <a:p>
            <a:pPr marL="180000" indent="342900">
              <a:spcBef>
                <a:spcPts val="0"/>
              </a:spcBef>
              <a:buNone/>
            </a:pPr>
            <a:r>
              <a:rPr lang="ru-RU" sz="3600" dirty="0" smtClean="0"/>
              <a:t>Запуск установки выполняется разгоном от приводного двигателя 1-2 минуты.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txBody>
          <a:bodyPr>
            <a:normAutofit/>
          </a:bodyPr>
          <a:lstStyle/>
          <a:p>
            <a:pPr marL="180000" indent="342900">
              <a:spcBef>
                <a:spcPts val="0"/>
              </a:spcBef>
              <a:buNone/>
            </a:pPr>
            <a:r>
              <a:rPr lang="ru-RU" sz="3600" dirty="0" smtClean="0"/>
              <a:t>Достоинство: маневренность при быстром пуске,</a:t>
            </a:r>
          </a:p>
          <a:p>
            <a:pPr marL="180000" indent="342900">
              <a:spcBef>
                <a:spcPts val="0"/>
              </a:spcBef>
              <a:buNone/>
            </a:pPr>
            <a:r>
              <a:rPr lang="ru-RU" sz="3600" dirty="0" smtClean="0"/>
              <a:t>Недостатки: низкий к.п.д., загрязнение атмосферы выбросами.</a:t>
            </a:r>
          </a:p>
          <a:p>
            <a:pPr marL="180000" indent="342900">
              <a:spcBef>
                <a:spcPts val="0"/>
              </a:spcBef>
              <a:buNone/>
            </a:pPr>
            <a:r>
              <a:rPr lang="ru-RU" sz="3600" dirty="0" smtClean="0"/>
              <a:t>Основное оборудование газотурбинных станций - газовые турбины мощностью </a:t>
            </a:r>
            <a:r>
              <a:rPr lang="ru-RU" sz="3600" b="1" dirty="0" smtClean="0">
                <a:solidFill>
                  <a:srgbClr val="FF0000"/>
                </a:solidFill>
              </a:rPr>
              <a:t>(25-100)  МВт. </a:t>
            </a:r>
          </a:p>
          <a:p>
            <a:pPr marL="180000" indent="342900"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9"/>
          <p:cNvSpPr>
            <a:spLocks noGrp="1"/>
          </p:cNvSpPr>
          <p:nvPr>
            <p:ph type="body" sz="half" idx="2"/>
          </p:nvPr>
        </p:nvSpPr>
        <p:spPr>
          <a:xfrm>
            <a:off x="0" y="5486400"/>
            <a:ext cx="9144000" cy="1371600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0000FF"/>
                </a:solidFill>
              </a:rPr>
              <a:t>КС - камера сгорания, КП - компрессор, ГТ - газовая турбина, </a:t>
            </a:r>
            <a:r>
              <a:rPr lang="en-US" sz="2800" dirty="0" smtClean="0">
                <a:solidFill>
                  <a:srgbClr val="0000FF"/>
                </a:solidFill>
              </a:rPr>
              <a:t>G</a:t>
            </a:r>
            <a:r>
              <a:rPr lang="ru-RU" sz="2800" dirty="0" smtClean="0">
                <a:solidFill>
                  <a:srgbClr val="0000FF"/>
                </a:solidFill>
              </a:rPr>
              <a:t> - </a:t>
            </a:r>
            <a:r>
              <a:rPr lang="kk-KZ" sz="2800" dirty="0" smtClean="0">
                <a:solidFill>
                  <a:srgbClr val="0000FF"/>
                </a:solidFill>
              </a:rPr>
              <a:t>генератор, Т </a:t>
            </a:r>
            <a:r>
              <a:rPr lang="ru-RU" sz="2800" dirty="0" smtClean="0">
                <a:solidFill>
                  <a:srgbClr val="0000FF"/>
                </a:solidFill>
              </a:rPr>
              <a:t>- трансформатор, М - пусковой двигатель.</a:t>
            </a:r>
          </a:p>
          <a:p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8991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rgbClr val="0000FF"/>
                </a:solidFill>
              </a:rPr>
              <a:t>Принципиальная  технологическая схема станции  с  газовыми  турбинами</a:t>
            </a:r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22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2229" name="Object 5"/>
          <p:cNvGraphicFramePr>
            <a:graphicFrameLocks noChangeAspect="1"/>
          </p:cNvGraphicFramePr>
          <p:nvPr/>
        </p:nvGraphicFramePr>
        <p:xfrm>
          <a:off x="306762" y="838200"/>
          <a:ext cx="8532438" cy="4601986"/>
        </p:xfrm>
        <a:graphic>
          <a:graphicData uri="http://schemas.openxmlformats.org/presentationml/2006/ole">
            <p:oleObj spid="_x0000_s52229" name="Visio" r:id="rId3" imgW="4111399" imgH="2371151" progId="Visio.Drawing.11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961</TotalTime>
  <Words>1237</Words>
  <Application>Microsoft Office PowerPoint</Application>
  <PresentationFormat>Экран (4:3)</PresentationFormat>
  <Paragraphs>194</Paragraphs>
  <Slides>35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35</vt:i4>
      </vt:variant>
    </vt:vector>
  </HeadingPairs>
  <TitlesOfParts>
    <vt:vector size="38" baseType="lpstr">
      <vt:lpstr>Office Theme</vt:lpstr>
      <vt:lpstr>Формула</vt:lpstr>
      <vt:lpstr>Visio</vt:lpstr>
      <vt:lpstr>1. ТЕХНОЛОГИЧЕСКИЙ ПРОЦЕСС ПРОИЗВОДСТВА ЭЛЕКТРОЭНЕРГИИ НА ЭЛЕКТРОСТАНЦИЯХ</vt:lpstr>
      <vt:lpstr>1. ТЕХНОЛОГИЧЕСКИЙ ПРОЦЕСС ПРОИЗВОДСТВА ЭЛЕКТРОЭНЕРГИИ НА ЭЛЕКТРОСТАНЦИЯХ</vt:lpstr>
      <vt:lpstr>Слайд 3</vt:lpstr>
      <vt:lpstr> 1.1 Гидроэлектростанции (ГЭС) </vt:lpstr>
      <vt:lpstr>Слайд 5</vt:lpstr>
      <vt:lpstr>Слайд 6</vt:lpstr>
      <vt:lpstr>Слайд 7</vt:lpstr>
      <vt:lpstr>Слайд 8</vt:lpstr>
      <vt:lpstr>Слайд 9</vt:lpstr>
      <vt:lpstr>Слайд 10</vt:lpstr>
      <vt:lpstr>Саяно- Шушенская  ГЭС</vt:lpstr>
      <vt:lpstr>Водохранилище СШ ГЭС</vt:lpstr>
      <vt:lpstr> То же с левого берега</vt:lpstr>
      <vt:lpstr>Слайд 14</vt:lpstr>
      <vt:lpstr>Слайд 15</vt:lpstr>
      <vt:lpstr> 1.2 Гидроаккумулирующие электростанции (ГАЭС) </vt:lpstr>
      <vt:lpstr>Слайд 17</vt:lpstr>
      <vt:lpstr>Слайд 18</vt:lpstr>
      <vt:lpstr>  1.3 Тепловые электростанции (ТЭС) 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 1.4  Атомные электростанции </vt:lpstr>
      <vt:lpstr>Слайд 30</vt:lpstr>
      <vt:lpstr>Слайд 31</vt:lpstr>
      <vt:lpstr>Слайд 32</vt:lpstr>
      <vt:lpstr> 1.5  Газотурбинные электростанции </vt:lpstr>
      <vt:lpstr>Слайд 34</vt:lpstr>
      <vt:lpstr>Слайд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Абенова К</dc:creator>
  <cp:lastModifiedBy>Динара</cp:lastModifiedBy>
  <cp:revision>102</cp:revision>
  <dcterms:created xsi:type="dcterms:W3CDTF">2011-08-28T08:25:24Z</dcterms:created>
  <dcterms:modified xsi:type="dcterms:W3CDTF">2017-10-13T07:07:12Z</dcterms:modified>
</cp:coreProperties>
</file>